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1730-8F96-32E3-45CB-04D897CC9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99AB1-853B-25BC-FD3B-2D6498A7C1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F65E4-14F7-4683-806F-958FF489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55FA-0A34-4833-BC7B-804CC6738B6A}" type="datetimeFigureOut">
              <a:rPr lang="en-IN" smtClean="0"/>
              <a:t>23-02-2024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A3467-1AA2-B593-FF9A-D8728BE82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1E43E-6F3A-C920-251A-A563DFB2D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2ABB-9BB8-48B8-B3ED-3587510BD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103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841C-474A-2BB0-8598-2AAE49EA8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A29574-54ED-CCDF-214B-76EE9C8B9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3BA68-DB80-6D9A-B18F-0E41E3315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55FA-0A34-4833-BC7B-804CC6738B6A}" type="datetimeFigureOut">
              <a:rPr lang="en-IN" smtClean="0"/>
              <a:t>23-02-2024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BAF44-1894-85A5-F560-96DCBC77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D17D4-BB62-D97F-67F3-C776203D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2ABB-9BB8-48B8-B3ED-3587510BD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7482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7A6CC-0792-1C05-18B7-6AB53B4635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95C92-994B-33D5-AE17-AFFB672BE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0A2AA3-67CC-890F-2C0E-9AE1E355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55FA-0A34-4833-BC7B-804CC6738B6A}" type="datetimeFigureOut">
              <a:rPr lang="en-IN" smtClean="0"/>
              <a:t>23-02-2024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379BA-9329-7730-5B9C-C0E736430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CC626-8B2F-A75C-2E69-132F69E9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2ABB-9BB8-48B8-B3ED-3587510BD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795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AD0DB-0890-2691-51CA-9907FFA41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9C3E6-0FDB-D5F7-79EE-002502FD0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1F200-BA78-FFEF-71B3-DEA06AF5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55FA-0A34-4833-BC7B-804CC6738B6A}" type="datetimeFigureOut">
              <a:rPr lang="en-IN" smtClean="0"/>
              <a:t>23-02-2024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9F934-A724-FF55-CE04-2F4199F8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F17B-089F-822A-17AA-F878C99B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2ABB-9BB8-48B8-B3ED-3587510BD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8415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ECBE-259C-5645-8816-ED5824E65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26138-DB21-1650-2228-38549C017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65648-5785-140D-4843-E89A8D273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55FA-0A34-4833-BC7B-804CC6738B6A}" type="datetimeFigureOut">
              <a:rPr lang="en-IN" smtClean="0"/>
              <a:t>23-02-2024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FBF51-D6C4-34CD-1560-5265B619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5B73B-AC1B-27DD-E0D9-247047A8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2ABB-9BB8-48B8-B3ED-3587510BD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12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F703F-996C-7DE4-F176-AF9645983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BA187-42CE-A044-DC3A-5755EFCE8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1F5F9D-F0FC-8BF0-84EA-1A4570A8B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D11FB-7339-88BD-F51E-622E2466C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55FA-0A34-4833-BC7B-804CC6738B6A}" type="datetimeFigureOut">
              <a:rPr lang="en-IN" smtClean="0"/>
              <a:t>23-02-2024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3E08B-45BE-B7A2-2ABB-9A146A0B6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477FD-7A72-EFC6-0690-5EA17B6BB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2ABB-9BB8-48B8-B3ED-3587510BD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35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44C6C-653B-7290-4C14-A2F83EA4F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19144-FFF5-4448-2ACA-3F7F27E43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D6FA8-BEB4-56F7-55CD-B6429280D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E19544-55B2-B37E-8F94-3B08B591C1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0C44C6-57E5-FBA1-7CD1-1A934CC4C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576C2-BE3E-7E5E-C2C8-14963509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55FA-0A34-4833-BC7B-804CC6738B6A}" type="datetimeFigureOut">
              <a:rPr lang="en-IN" smtClean="0"/>
              <a:t>23-02-2024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F602CA-78D7-5C3B-26E8-8711E325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FBA255-5684-3B72-9D0C-4ACC2E71F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2ABB-9BB8-48B8-B3ED-3587510BD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038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A1A80-5EEA-25FE-9C99-176C4521D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851888-6324-6393-3AF8-4BE490A8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55FA-0A34-4833-BC7B-804CC6738B6A}" type="datetimeFigureOut">
              <a:rPr lang="en-IN" smtClean="0"/>
              <a:t>23-02-2024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8E8814-BB81-D89D-E0D7-F02B0ABA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70F9E-C410-D378-3B5A-22D09A4D9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2ABB-9BB8-48B8-B3ED-3587510BD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305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ED3DFD-55BE-CC01-3B7D-25E49A48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55FA-0A34-4833-BC7B-804CC6738B6A}" type="datetimeFigureOut">
              <a:rPr lang="en-IN" smtClean="0"/>
              <a:t>23-02-2024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8B4B34-B3C9-D127-4EDD-CF57BA5C6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35D839-8480-13E3-EA50-0F05C123D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2ABB-9BB8-48B8-B3ED-3587510BD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5092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4FF51-5831-8D50-46D9-331D841FA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104DA-8DA3-00F3-ECD6-AA0117CB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137BD-FF18-263D-735D-79897A362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5312DC-5B8D-8A17-FF46-85C81D44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55FA-0A34-4833-BC7B-804CC6738B6A}" type="datetimeFigureOut">
              <a:rPr lang="en-IN" smtClean="0"/>
              <a:t>23-02-2024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BAAA1-635B-DB83-8D10-64A10D2A9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D446A-6AE9-4608-9EE2-74885E9C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2ABB-9BB8-48B8-B3ED-3587510BD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737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99FE-15E7-2666-6D28-B22F07C32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4FC6D-792C-E580-6825-23E3A6E35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875017-9086-9F37-FFBD-FE3309C9A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D75E0-0E31-83CF-8D2C-606225027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255FA-0A34-4833-BC7B-804CC6738B6A}" type="datetimeFigureOut">
              <a:rPr lang="en-IN" smtClean="0"/>
              <a:t>23-02-2024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D0CB6-3EA1-12D4-5A5F-2E19593A0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93821-7103-850D-6485-779D9E72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2ABB-9BB8-48B8-B3ED-3587510BD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024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4B6707-4273-A24A-50A2-B96E27D4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980F9-CB1E-1847-F2D5-A4AB338DC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F0CD6F-8DC3-023C-61DE-29F6C5DE7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255FA-0A34-4833-BC7B-804CC6738B6A}" type="datetimeFigureOut">
              <a:rPr lang="en-IN" smtClean="0"/>
              <a:t>23-02-2024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87220-4C23-C192-74F1-CBF93C06E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E344F-8007-006D-6345-718773E12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A2ABB-9BB8-48B8-B3ED-3587510BD8E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298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B6E26D-4B6E-2A96-894D-DB3A15DA8A7C}"/>
              </a:ext>
            </a:extLst>
          </p:cNvPr>
          <p:cNvSpPr/>
          <p:nvPr/>
        </p:nvSpPr>
        <p:spPr>
          <a:xfrm>
            <a:off x="426851" y="2053282"/>
            <a:ext cx="11338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 SATISFACTORY 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CCCFE-A790-D618-109C-1D4985DC9150}"/>
              </a:ext>
            </a:extLst>
          </p:cNvPr>
          <p:cNvSpPr txBox="1"/>
          <p:nvPr/>
        </p:nvSpPr>
        <p:spPr>
          <a:xfrm>
            <a:off x="3570972" y="2958059"/>
            <a:ext cx="4340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2022-2023</a:t>
            </a:r>
            <a:endParaRPr lang="en-IN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446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orms response chart. Question title: 4. The teacher’s approach to teaching can best be described as. Number of responses: 285 responses.">
            <a:extLst>
              <a:ext uri="{FF2B5EF4-FFF2-40B4-BE49-F238E27FC236}">
                <a16:creationId xmlns:a16="http://schemas.microsoft.com/office/drawing/2014/main" id="{8DB0D6D8-532C-EBE5-DF16-57090047A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62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orms response chart. Question title: 5. Fairness of the internal evaluation process by the teachers.. Number of responses: 285 responses.">
            <a:extLst>
              <a:ext uri="{FF2B5EF4-FFF2-40B4-BE49-F238E27FC236}">
                <a16:creationId xmlns:a16="http://schemas.microsoft.com/office/drawing/2014/main" id="{3DC57653-FE2B-EF10-814A-35542C0FB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350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orms response chart. Question title: 6. Was your performance in assignments discussed with you?. Number of responses: 285 responses.">
            <a:extLst>
              <a:ext uri="{FF2B5EF4-FFF2-40B4-BE49-F238E27FC236}">
                <a16:creationId xmlns:a16="http://schemas.microsoft.com/office/drawing/2014/main" id="{8EB0AD60-8672-090C-5EC9-A22054812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41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orms response chart. Question title: 7. The institute takes active interest in promoting internship, student exchange, field visit opportunities for students.. Number of responses: 285 responses.">
            <a:extLst>
              <a:ext uri="{FF2B5EF4-FFF2-40B4-BE49-F238E27FC236}">
                <a16:creationId xmlns:a16="http://schemas.microsoft.com/office/drawing/2014/main" id="{B160C369-842D-8DBB-415B-B6BA127D3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20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orms response chart. Question title: 8. The teaching and mentoring process in your institution facilitates you in cognitive, social and emotional growth.. Number of responses: 285 responses.">
            <a:extLst>
              <a:ext uri="{FF2B5EF4-FFF2-40B4-BE49-F238E27FC236}">
                <a16:creationId xmlns:a16="http://schemas.microsoft.com/office/drawing/2014/main" id="{5A8DA4D6-6035-2E39-3454-B8FA490E3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49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orms response chart. Question title: 9. The institution provides multiple opportunities to learn and grow.. Number of responses: 285 responses.">
            <a:extLst>
              <a:ext uri="{FF2B5EF4-FFF2-40B4-BE49-F238E27FC236}">
                <a16:creationId xmlns:a16="http://schemas.microsoft.com/office/drawing/2014/main" id="{B7A69893-00ED-500C-E688-C553B6A8A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945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orms response chart. Question title: 10. Teachers inform you about your expected competencies, course outcomes and programme outcomes.. Number of responses: 285 responses.">
            <a:extLst>
              <a:ext uri="{FF2B5EF4-FFF2-40B4-BE49-F238E27FC236}">
                <a16:creationId xmlns:a16="http://schemas.microsoft.com/office/drawing/2014/main" id="{D4FABF08-BC1A-75B7-7296-62BEF5ED7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63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orms response chart. Question title: 11. Your mentor does a necessary follow-up with an assigned task to you.. Number of responses: 285 responses.">
            <a:extLst>
              <a:ext uri="{FF2B5EF4-FFF2-40B4-BE49-F238E27FC236}">
                <a16:creationId xmlns:a16="http://schemas.microsoft.com/office/drawing/2014/main" id="{2920986E-617F-2AAF-0C4E-496CD61CF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741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orms response chart. Question title: 12. The teachers illustrate the concepts through examples and applications.. Number of responses: 285 responses.">
            <a:extLst>
              <a:ext uri="{FF2B5EF4-FFF2-40B4-BE49-F238E27FC236}">
                <a16:creationId xmlns:a16="http://schemas.microsoft.com/office/drawing/2014/main" id="{E1FA7B8A-7659-C7B7-170C-54FC15FC1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273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orms response chart. Question title: 13. The teachers identify your strengths and encourage you with providing right level of challenges.. Number of responses: 285 responses.">
            <a:extLst>
              <a:ext uri="{FF2B5EF4-FFF2-40B4-BE49-F238E27FC236}">
                <a16:creationId xmlns:a16="http://schemas.microsoft.com/office/drawing/2014/main" id="{B73FACD0-AA72-37B2-04BE-EDD2B4A83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87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s response chart. Question title: A) Please confirm this is the first and only time you answer this survey for session 2022-2023. Number of responses: 285 responses.">
            <a:extLst>
              <a:ext uri="{FF2B5EF4-FFF2-40B4-BE49-F238E27FC236}">
                <a16:creationId xmlns:a16="http://schemas.microsoft.com/office/drawing/2014/main" id="{00430874-6449-4BCE-C95E-FD24DD570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7" y="821910"/>
            <a:ext cx="11348185" cy="538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43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orms response chart. Question title: 14. Teachers are able to identify your weaknesses and help you to overcome them.. Number of responses: 285 responses.">
            <a:extLst>
              <a:ext uri="{FF2B5EF4-FFF2-40B4-BE49-F238E27FC236}">
                <a16:creationId xmlns:a16="http://schemas.microsoft.com/office/drawing/2014/main" id="{46FB6B0A-6C68-CAFA-0D8A-2B51AD583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09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orms response chart. Question title: 15. The institution makes effort to engage students in the monitoring, review and continuous quality improvement of the teaching learning process.. Number of responses: 285 responses.">
            <a:extLst>
              <a:ext uri="{FF2B5EF4-FFF2-40B4-BE49-F238E27FC236}">
                <a16:creationId xmlns:a16="http://schemas.microsoft.com/office/drawing/2014/main" id="{E42A72F5-0CC1-F2A0-C7FB-A1BCA665B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93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orms response chart. Question title: 16. The institute/ teachers use student centric methods, such as experiential learning, participative learning and problem solving methodologies for enhancing learning experiences. Number of responses: 285 responses.">
            <a:extLst>
              <a:ext uri="{FF2B5EF4-FFF2-40B4-BE49-F238E27FC236}">
                <a16:creationId xmlns:a16="http://schemas.microsoft.com/office/drawing/2014/main" id="{D7B9100A-BA91-A1DD-7399-60FA1DFDA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88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orms response chart. Question title: 17. Teachers encourage you to participate in extracurricular activities.. Number of responses: 285 responses.">
            <a:extLst>
              <a:ext uri="{FF2B5EF4-FFF2-40B4-BE49-F238E27FC236}">
                <a16:creationId xmlns:a16="http://schemas.microsoft.com/office/drawing/2014/main" id="{E00988F5-7446-7A3A-4983-7240C7EFE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849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orms response chart. Question title: 18. Efforts are made by the institute/ teachers to inculcate soft skills, life skills and employability skills to make you ready for the world of work.. Number of responses: 285 responses.">
            <a:extLst>
              <a:ext uri="{FF2B5EF4-FFF2-40B4-BE49-F238E27FC236}">
                <a16:creationId xmlns:a16="http://schemas.microsoft.com/office/drawing/2014/main" id="{858FA41F-0E0F-63F0-8379-394CDAE6E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876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orms response chart. Question title: 19. What percentage of teachers use ICT tools such as LCD projector, Multimedia, etc. while teaching.. Number of responses: 285 responses.">
            <a:extLst>
              <a:ext uri="{FF2B5EF4-FFF2-40B4-BE49-F238E27FC236}">
                <a16:creationId xmlns:a16="http://schemas.microsoft.com/office/drawing/2014/main" id="{A43556FD-EDB5-DD73-98A8-1244D4C3E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12192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328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orms response chart. Question title: 20. The overall quality of teaching-learning process in your institute is very good.. Number of responses: 285 responses.">
            <a:extLst>
              <a:ext uri="{FF2B5EF4-FFF2-40B4-BE49-F238E27FC236}">
                <a16:creationId xmlns:a16="http://schemas.microsoft.com/office/drawing/2014/main" id="{7C00FCDD-A2D8-20A3-0B72-B32A56267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590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691EEF-5564-C21D-C1B4-AC4D71836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0159" y="275307"/>
            <a:ext cx="8935382" cy="625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56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rms response chart. Question title: B) Age: 21. Number of responses: 285 responses.">
            <a:extLst>
              <a:ext uri="{FF2B5EF4-FFF2-40B4-BE49-F238E27FC236}">
                <a16:creationId xmlns:a16="http://schemas.microsoft.com/office/drawing/2014/main" id="{408144ED-0726-8D06-679C-B5E6ECA94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6" y="627120"/>
            <a:ext cx="11997933" cy="569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22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rms response chart. Question title: D) Gender:. Number of responses: 285 responses.">
            <a:extLst>
              <a:ext uri="{FF2B5EF4-FFF2-40B4-BE49-F238E27FC236}">
                <a16:creationId xmlns:a16="http://schemas.microsoft.com/office/drawing/2014/main" id="{9FBB81B2-FB04-07CF-5C74-A7F27E91D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" y="1145407"/>
            <a:ext cx="12147726" cy="510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rms response chart. Question title: E) What degree program are you pursuing now?. Number of responses: 285 responses.">
            <a:extLst>
              <a:ext uri="{FF2B5EF4-FFF2-40B4-BE49-F238E27FC236}">
                <a16:creationId xmlns:a16="http://schemas.microsoft.com/office/drawing/2014/main" id="{D3C210BC-061D-6D44-186C-0E726C254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63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orms response chart. Question title: F) What subject area are you currently pursuing?. Number of responses: 285 responses.">
            <a:extLst>
              <a:ext uri="{FF2B5EF4-FFF2-40B4-BE49-F238E27FC236}">
                <a16:creationId xmlns:a16="http://schemas.microsoft.com/office/drawing/2014/main" id="{19ED2DDE-A02A-9B32-44FB-972C49858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315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orms response chart. Question title: 1. How much of the syllabus was covered in the class?. Number of responses: 285 responses.">
            <a:extLst>
              <a:ext uri="{FF2B5EF4-FFF2-40B4-BE49-F238E27FC236}">
                <a16:creationId xmlns:a16="http://schemas.microsoft.com/office/drawing/2014/main" id="{080AB85A-C781-167D-EDC1-3F331DC62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399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orms response chart. Question title: 2. How well did the teachers prepare for the classes?. Number of responses: 285 responses.">
            <a:extLst>
              <a:ext uri="{FF2B5EF4-FFF2-40B4-BE49-F238E27FC236}">
                <a16:creationId xmlns:a16="http://schemas.microsoft.com/office/drawing/2014/main" id="{35115D3F-FB7F-9090-C5D3-AA4147404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8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orms response chart. Question title: 3. How well were the teachers able to communicate?. Number of responses: 285 responses.">
            <a:extLst>
              <a:ext uri="{FF2B5EF4-FFF2-40B4-BE49-F238E27FC236}">
                <a16:creationId xmlns:a16="http://schemas.microsoft.com/office/drawing/2014/main" id="{20981A0C-23FE-7942-2A2B-7636F825C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2192000" cy="512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47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</Words>
  <Application>Microsoft Office PowerPoint</Application>
  <PresentationFormat>Widescreen</PresentationFormat>
  <Paragraphs>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IQAC</dc:creator>
  <cp:lastModifiedBy>IQAC</cp:lastModifiedBy>
  <cp:revision>2</cp:revision>
  <dcterms:created xsi:type="dcterms:W3CDTF">2024-02-23T10:23:11Z</dcterms:created>
  <dcterms:modified xsi:type="dcterms:W3CDTF">2024-02-23T10:51:11Z</dcterms:modified>
</cp:coreProperties>
</file>